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лла" initials="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623" autoAdjust="0"/>
    <p:restoredTop sz="94660" autoAdjust="0"/>
  </p:normalViewPr>
  <p:slideViewPr>
    <p:cSldViewPr>
      <p:cViewPr varScale="1">
        <p:scale>
          <a:sx n="77" d="100"/>
          <a:sy n="77" d="100"/>
        </p:scale>
        <p:origin x="-4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9CACC36-9F62-4CFC-BD0C-615703A280B1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93956FD-CF88-4E7A-A215-C2E83FF5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CC36-9F62-4CFC-BD0C-615703A280B1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6FD-CF88-4E7A-A215-C2E83FF5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CC36-9F62-4CFC-BD0C-615703A280B1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6FD-CF88-4E7A-A215-C2E83FF5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9CACC36-9F62-4CFC-BD0C-615703A280B1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6FD-CF88-4E7A-A215-C2E83FF5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9CACC36-9F62-4CFC-BD0C-615703A280B1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93956FD-CF88-4E7A-A215-C2E83FF5DD8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CACC36-9F62-4CFC-BD0C-615703A280B1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93956FD-CF88-4E7A-A215-C2E83FF5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9CACC36-9F62-4CFC-BD0C-615703A280B1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93956FD-CF88-4E7A-A215-C2E83FF5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CC36-9F62-4CFC-BD0C-615703A280B1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6FD-CF88-4E7A-A215-C2E83FF5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CACC36-9F62-4CFC-BD0C-615703A280B1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93956FD-CF88-4E7A-A215-C2E83FF5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9CACC36-9F62-4CFC-BD0C-615703A280B1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93956FD-CF88-4E7A-A215-C2E83FF5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9CACC36-9F62-4CFC-BD0C-615703A280B1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93956FD-CF88-4E7A-A215-C2E83FF5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9CACC36-9F62-4CFC-BD0C-615703A280B1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93956FD-CF88-4E7A-A215-C2E83FF5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cover dir="r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C%D0%B0%D0%B9%D1%8F_(%D1%86%D0%B8%D0%B2%D0%B8%D0%BB%D0%B8%D0%B7%D0%B0%D1%86%D0%B8%D1%8F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mexica-ancient-mayan-ruins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5720" y="0"/>
            <a:ext cx="8429684" cy="3046988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1270000" dir="21540000" sx="161000" sy="161000" algn="tl" rotWithShape="0">
              <a:schemeClr val="tx1">
                <a:alpha val="2000"/>
              </a:scheme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Цивілізація </a:t>
            </a:r>
          </a:p>
          <a:p>
            <a:pPr algn="ctr"/>
            <a:r>
              <a:rPr lang="uk-UA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Майя</a:t>
            </a:r>
            <a:endParaRPr lang="ru-RU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0" y="5072050"/>
            <a:ext cx="2714612" cy="178595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36576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b="1" i="0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Підготувала:</a:t>
            </a:r>
          </a:p>
          <a:p>
            <a:pPr marL="0" marR="36576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uk-UA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Учениця 8-Б класу</a:t>
            </a:r>
          </a:p>
          <a:p>
            <a:pPr marL="0" marR="36576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b="1" i="0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СЗШ</a:t>
            </a:r>
            <a:r>
              <a:rPr kumimoji="0" lang="uk-UA" b="1" i="0" kern="1200" cap="none" spc="0" normalizeH="0" noProof="0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№ 37</a:t>
            </a:r>
          </a:p>
          <a:p>
            <a:pPr marR="36576" lvl="0">
              <a:buClr>
                <a:schemeClr val="accent1"/>
              </a:buClr>
              <a:buSzPct val="80000"/>
              <a:defRPr/>
            </a:pPr>
            <a:r>
              <a:rPr lang="uk-UA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 Дніпропетровська</a:t>
            </a:r>
            <a:endParaRPr kumimoji="0" lang="uk-UA" b="1" i="0" kern="1200" cap="none" spc="0" normalizeH="0" noProof="0" dirty="0" smtClean="0">
              <a:ln>
                <a:solidFill>
                  <a:schemeClr val="bg2"/>
                </a:solidFill>
              </a:ln>
              <a:solidFill>
                <a:srgbClr val="CCCC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uk-UA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Шуміліна </a:t>
            </a:r>
            <a:r>
              <a:rPr kumimoji="0" lang="uk-UA" b="1" i="0" kern="1200" cap="none" spc="0" normalizeH="0" noProof="0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Олександра</a:t>
            </a:r>
          </a:p>
          <a:p>
            <a:pPr marL="0" marR="36576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uk-UA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uk-UA" sz="2400" b="0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787329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71462"/>
            <a:ext cx="9144000" cy="69294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ru-RU" sz="11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Наукові Досягнення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uk-UA" sz="8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Математика</a:t>
            </a:r>
            <a:endParaRPr lang="ru-RU" sz="8800" b="1" i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250033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Математики майя ввели поняття нуля й оперували нескінченно великими величинами. Стародавні майя користувалися двадцятковою системою числення. Чому саме число 20 разом з одиницею стало основою їх рахунку, зараз неможливо встановити з достатньою достовірністю. Швидше за все сама людина була для стародавніх майя тією ідеальною математичною моделлю, яку сама природа «розчленувала» на 20 одиниць по числу пальців на руках і ногах.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4286256"/>
            <a:ext cx="4929158" cy="257174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Майя записували свої цифрові знаки у вигляді крапок і тире, причому крапка завжди означала одиниці даного порядку, а тире — п'ятірки. 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 descr="248px-Maya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8379" y="3643314"/>
            <a:ext cx="2827967" cy="304821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bg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0" cap="rnd">
            <a:solidFill>
              <a:srgbClr val="6666FF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8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36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.at.ua-Space-43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3774393" y="2786058"/>
            <a:ext cx="5369607" cy="392906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bg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0" cap="rnd">
            <a:solidFill>
              <a:srgbClr val="6666FF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79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Астрономія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428736"/>
            <a:ext cx="8429652" cy="5429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Майя були також досвідченими астрономами. Вони займалися не тільки рахунком днів, але й створенням концепції часу. Як й інші народи Центральної                                                                       Америки, майя  увагу спостереженню руху небесних тіл. Особливо цікавили                                                                                       майя сузір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Плеяди, а                                                                                 також траєкторія                                                                                      таких планет, як                                                                          Меркурій, Венера,                                                                             Марс і Юпітер.                                                                                  Звичайно, вони дуже                                                                           уважно спостерігали                                                                             за рухом Сонця і                                                                                 Місяця, а тому вміли                                                              передбачати                                                                            затемнення.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496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32"/>
          </a:xfrm>
        </p:spPr>
        <p:txBody>
          <a:bodyPr>
            <a:normAutofit fontScale="90000"/>
          </a:bodyPr>
          <a:lstStyle/>
          <a:p>
            <a:r>
              <a:rPr lang="uk-UA" sz="79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       </a:t>
            </a:r>
            <a:r>
              <a:rPr lang="uk-UA" sz="9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Релігія</a:t>
            </a:r>
            <a:endParaRPr lang="ru-RU" sz="8900" b="1" i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Релігія домінувала майже у всіх аспектах життя народу майя. Її вплив був завжди відчутний в сільськогосподарських обрядах, суспільних церемоніях, мистецтві і культурі. Всі аспекти релігійного життя, були сконцентровані в руках окремої групи суспільства — жреців.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05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1785918" y="2928934"/>
            <a:ext cx="5764775" cy="36433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bg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0" cap="rnd">
            <a:solidFill>
              <a:srgbClr val="6666FF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16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Вся інформація взята з Вікіпедії, Вільної Енциклопедії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214554"/>
            <a:ext cx="4786346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</a:t>
            </a:r>
          </a:p>
          <a:p>
            <a:pPr algn="ctr"/>
            <a:r>
              <a:rPr lang="ru-RU" sz="8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увагу!</a:t>
            </a:r>
          </a:p>
        </p:txBody>
      </p:sp>
      <p:pic>
        <p:nvPicPr>
          <p:cNvPr id="6" name="Рисунок 5" descr="61a233278183cc32fda8492fff767e2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2857496"/>
            <a:ext cx="2786082" cy="2786082"/>
          </a:xfrm>
          <a:prstGeom prst="rect">
            <a:avLst/>
          </a:prstGeom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5918" y="71414"/>
            <a:ext cx="3643338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Зміст:</a:t>
            </a:r>
            <a:endParaRPr lang="ru-RU" sz="54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1142984"/>
            <a:ext cx="8643998" cy="5715016"/>
          </a:xfrm>
        </p:spPr>
        <p:txBody>
          <a:bodyPr>
            <a:normAutofit fontScale="70000" lnSpcReduction="20000"/>
          </a:bodyPr>
          <a:lstStyle/>
          <a:p>
            <a:pPr marL="578358" indent="-514350">
              <a:buNone/>
            </a:pPr>
            <a:r>
              <a:rPr lang="uk-UA" sz="43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1.</a:t>
            </a:r>
            <a:r>
              <a:rPr lang="uk-UA" sz="43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Цивілізація Майя.</a:t>
            </a:r>
          </a:p>
          <a:p>
            <a:pPr marL="578358" indent="-514350">
              <a:buNone/>
            </a:pPr>
            <a:r>
              <a:rPr lang="uk-UA" sz="42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2.</a:t>
            </a:r>
            <a:r>
              <a:rPr lang="uk-UA" sz="43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Історія. Періодизація.</a:t>
            </a:r>
          </a:p>
          <a:p>
            <a:pPr marL="578358" indent="-514350">
              <a:buNone/>
            </a:pPr>
            <a:r>
              <a:rPr lang="uk-UA" sz="40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3.</a:t>
            </a:r>
            <a:r>
              <a:rPr lang="uk-UA" sz="40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суспільства </a:t>
            </a:r>
          </a:p>
          <a:p>
            <a:pPr marL="578358" indent="-514350">
              <a:buNone/>
            </a:pPr>
            <a:r>
              <a:rPr lang="ru-RU" sz="40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і економіка</a:t>
            </a:r>
          </a:p>
          <a:p>
            <a:pPr marL="578358" indent="-514350">
              <a:buNone/>
            </a:pPr>
            <a:r>
              <a:rPr lang="uk-UA" sz="44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4.</a:t>
            </a:r>
            <a:r>
              <a:rPr lang="uk-UA" sz="43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Культура. </a:t>
            </a:r>
          </a:p>
          <a:p>
            <a:pPr marL="578358" indent="-514350">
              <a:buNone/>
            </a:pPr>
            <a:r>
              <a:rPr lang="uk-UA" sz="43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4.1 Мистецтво.</a:t>
            </a:r>
          </a:p>
          <a:p>
            <a:pPr marL="578358" indent="-514350">
              <a:buNone/>
            </a:pPr>
            <a:r>
              <a:rPr lang="uk-UA" sz="43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4.2 Архітектура.</a:t>
            </a:r>
          </a:p>
          <a:p>
            <a:pPr marL="578358" indent="-514350">
              <a:buNone/>
            </a:pPr>
            <a:r>
              <a:rPr lang="uk-UA" sz="43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4.3 Писемність.</a:t>
            </a:r>
            <a:endParaRPr lang="ru-RU" sz="4300" b="1" dirty="0" smtClean="0">
              <a:ln>
                <a:solidFill>
                  <a:schemeClr val="bg2"/>
                </a:solidFill>
              </a:ln>
              <a:solidFill>
                <a:srgbClr val="CC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8358" indent="-514350">
              <a:buNone/>
            </a:pPr>
            <a:r>
              <a:rPr lang="uk-UA" sz="44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5.</a:t>
            </a:r>
            <a:r>
              <a:rPr lang="uk-UA" sz="43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Наукові досягнення.</a:t>
            </a:r>
          </a:p>
          <a:p>
            <a:pPr marL="578358" indent="-514350">
              <a:buNone/>
            </a:pPr>
            <a:r>
              <a:rPr lang="uk-UA" sz="43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5.1 Астрономія.</a:t>
            </a:r>
          </a:p>
          <a:p>
            <a:pPr marL="578358" indent="-514350">
              <a:buNone/>
            </a:pPr>
            <a:r>
              <a:rPr lang="uk-UA" sz="43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5.2 Математика.</a:t>
            </a:r>
          </a:p>
          <a:p>
            <a:pPr marL="578358" indent="-514350">
              <a:buNone/>
            </a:pPr>
            <a:r>
              <a:rPr lang="uk-UA" sz="44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6.</a:t>
            </a:r>
            <a:r>
              <a:rPr lang="uk-UA" sz="43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uk-UA" sz="43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Релігія.</a:t>
            </a:r>
          </a:p>
          <a:p>
            <a:pPr marL="578358" indent="-514350">
              <a:buNone/>
            </a:pPr>
            <a:endParaRPr lang="uk-UA" sz="4300" b="1" dirty="0" smtClean="0">
              <a:ln>
                <a:solidFill>
                  <a:schemeClr val="bg2"/>
                </a:solidFill>
              </a:ln>
              <a:solidFill>
                <a:srgbClr val="CC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8358" indent="-514350">
              <a:buNone/>
            </a:pPr>
            <a:endParaRPr lang="uk-UA" sz="4300" b="1" dirty="0" smtClean="0">
              <a:ln>
                <a:solidFill>
                  <a:schemeClr val="bg2"/>
                </a:solidFill>
              </a:ln>
              <a:solidFill>
                <a:srgbClr val="CC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8358" indent="-514350">
              <a:buNone/>
            </a:pPr>
            <a:endParaRPr lang="uk-UA" sz="2300" b="1" dirty="0" smtClean="0"/>
          </a:p>
          <a:p>
            <a:pPr marL="578358" indent="-514350">
              <a:buNone/>
            </a:pPr>
            <a:endParaRPr lang="ru-RU" sz="2400" b="1" dirty="0"/>
          </a:p>
        </p:txBody>
      </p:sp>
      <p:pic>
        <p:nvPicPr>
          <p:cNvPr id="4" name="Рисунок 3" descr="P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1214422"/>
            <a:ext cx="3959722" cy="5081622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bg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0" cap="rnd">
            <a:solidFill>
              <a:srgbClr val="6666FF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6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2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64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8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6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12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76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36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200"/>
                            </p:stCondLst>
                            <p:childTnLst>
                              <p:par>
                                <p:cTn id="6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800"/>
                            </p:stCondLst>
                            <p:childTnLst>
                              <p:par>
                                <p:cTn id="6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40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840"/>
                            </p:stCondLst>
                            <p:childTnLst>
                              <p:par>
                                <p:cTn id="8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206097757_jashh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3" y="2982888"/>
            <a:ext cx="5715040" cy="3732235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bg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0" cap="rnd">
            <a:solidFill>
              <a:srgbClr val="6666FF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66" y="0"/>
            <a:ext cx="6643734" cy="321471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5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Майя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одна з цивілізацій Месоамерики, що відома своєю розвиненою писемністью, вражаючими досягненнями в архітектурі, мистецтві, астрономії та математиці. 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48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357322"/>
          </a:xfrm>
        </p:spPr>
        <p:txBody>
          <a:bodyPr>
            <a:normAutofit fontScale="90000"/>
          </a:bodyPr>
          <a:lstStyle/>
          <a:p>
            <a:r>
              <a:rPr lang="ru-RU" sz="67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Історія. Періодизація</a:t>
            </a: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Ранній докласичний период(2000-900 роки до н. е.)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 Середній докласичний період(899-400рр до н. е.)</a:t>
            </a:r>
          </a:p>
          <a:p>
            <a:pPr>
              <a:buFont typeface="Wingdings" pitchFamily="2" charset="2"/>
              <a:buChar char="v"/>
            </a:pPr>
            <a:r>
              <a:rPr lang="uk-UA" sz="2400" b="1" dirty="0" smtClean="0"/>
              <a:t>Поздній докласичний період(400 років до н. е. – 250років н. е.)</a:t>
            </a:r>
          </a:p>
          <a:p>
            <a:pPr>
              <a:buFont typeface="Wingdings" pitchFamily="2" charset="2"/>
              <a:buChar char="v"/>
            </a:pPr>
            <a:r>
              <a:rPr lang="uk-UA" sz="2400" b="1" dirty="0" smtClean="0"/>
              <a:t>Ранній класичний період(250-600 роки н. е.)</a:t>
            </a:r>
          </a:p>
          <a:p>
            <a:pPr>
              <a:buFont typeface="Wingdings" pitchFamily="2" charset="2"/>
              <a:buChar char="v"/>
            </a:pPr>
            <a:r>
              <a:rPr lang="uk-UA" sz="2400" b="1" dirty="0" smtClean="0"/>
              <a:t>Піздній класичний період(600-900 роки н. е.)</a:t>
            </a:r>
          </a:p>
          <a:p>
            <a:pPr>
              <a:buFont typeface="Wingdings" pitchFamily="2" charset="2"/>
              <a:buChar char="v"/>
            </a:pPr>
            <a:r>
              <a:rPr lang="uk-UA" sz="2400" b="1" dirty="0" err="1" smtClean="0"/>
              <a:t>Посткласичний</a:t>
            </a:r>
            <a:r>
              <a:rPr lang="uk-UA" sz="2400" b="1" dirty="0" smtClean="0"/>
              <a:t> </a:t>
            </a:r>
            <a:r>
              <a:rPr lang="uk-UA" sz="2400" b="1" dirty="0" smtClean="0"/>
              <a:t>період (</a:t>
            </a:r>
            <a:r>
              <a:rPr lang="uk-UA" sz="2400" b="1" dirty="0" smtClean="0"/>
              <a:t>900-1521 роки)</a:t>
            </a:r>
          </a:p>
          <a:p>
            <a:pPr>
              <a:buFont typeface="Wingdings" pitchFamily="2" charset="2"/>
              <a:buChar char="v"/>
            </a:pPr>
            <a:r>
              <a:rPr lang="uk-UA" sz="2400" b="1" dirty="0" smtClean="0"/>
              <a:t>Колоніальний </a:t>
            </a:r>
            <a:r>
              <a:rPr lang="uk-UA" sz="2400" b="1" dirty="0" smtClean="0"/>
              <a:t>період (</a:t>
            </a:r>
            <a:r>
              <a:rPr lang="uk-UA" sz="2400" b="1" dirty="0" smtClean="0"/>
              <a:t>1521-1821 роки) </a:t>
            </a:r>
          </a:p>
          <a:p>
            <a:pPr>
              <a:buNone/>
            </a:pPr>
            <a:endParaRPr lang="ru-RU" sz="3200" dirty="0" smtClean="0">
              <a:hlinkClick r:id="rId2"/>
            </a:endParaRPr>
          </a:p>
          <a:p>
            <a:endParaRPr lang="ru-RU" sz="3200" dirty="0" smtClean="0">
              <a:hlinkClick r:id="rId2"/>
            </a:endParaRPr>
          </a:p>
          <a:p>
            <a:endParaRPr lang="ru-RU" sz="3200" dirty="0" smtClean="0"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endParaRPr lang="ru-RU" dirty="0" smtClean="0">
              <a:hlinkClick r:id="rId2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6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48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64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20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80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160"/>
                            </p:stCondLst>
                            <p:childTnLst>
                              <p:par>
                                <p:cTn id="4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43116"/>
          </a:xfrm>
        </p:spPr>
        <p:txBody>
          <a:bodyPr>
            <a:normAutofit fontScale="90000"/>
          </a:bodyPr>
          <a:lstStyle/>
          <a:p>
            <a:pPr marL="578358" indent="-514350"/>
            <a:r>
              <a:rPr lang="ru-RU" sz="49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Структура суспільства </a:t>
            </a:r>
            <a:br>
              <a:rPr lang="ru-RU" sz="49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49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    і економіка</a:t>
            </a:r>
            <a:r>
              <a:rPr lang="ru-RU" sz="44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 smtClean="0">
                <a:ln>
                  <a:solidFill>
                    <a:schemeClr val="bg2"/>
                  </a:solidFill>
                </a:ln>
                <a:solidFill>
                  <a:srgbClr val="CC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307183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Суспільство майя мало чіткий поділ на класи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знаті, священиків, воїнів, ремісників, 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торговців, селян і рабів. На чолі суспільства 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стояли верховні вожді, котрі отримували владу 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спадщину від батька і делегували її вождям 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поселень. </a:t>
            </a:r>
          </a:p>
          <a:p>
            <a:endParaRPr lang="ru-RU" sz="2400" dirty="0" smtClean="0"/>
          </a:p>
        </p:txBody>
      </p:sp>
      <p:pic>
        <p:nvPicPr>
          <p:cNvPr id="4" name="Рисунок 3" descr="IMG_04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214290"/>
            <a:ext cx="1942754" cy="335758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bg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0" cap="rnd">
            <a:solidFill>
              <a:srgbClr val="6666FF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Рисунок 4" descr="coco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4071942"/>
            <a:ext cx="2439272" cy="2428892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bg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0" cap="rnd">
            <a:solidFill>
              <a:srgbClr val="6666FF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2571736" y="3714752"/>
            <a:ext cx="6572264" cy="314324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Основною сферою економічної  діяльності майя було землеробство. Вони вирощували кукурудзу, бавовну, боби, перець, какао, маніоку, фрукти, тощо. Майя також мали домашню худобу, приручили собаку, тримали індиків, займалися бджільництвом. Торгівля з іншими народами і племенами була досить розвинена. 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2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96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6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2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72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160"/>
                            </p:stCondLst>
                            <p:childTnLst>
                              <p:par>
                                <p:cTn id="5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1160"/>
                            </p:stCondLst>
                            <p:childTnLst>
                              <p:par>
                                <p:cTn id="5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11427207_ph062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5739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57224" y="4572008"/>
            <a:ext cx="704071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500" b="1" i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</a:t>
            </a:r>
            <a:endParaRPr lang="ru-RU" sz="11500" b="1" i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uk-UA" sz="8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Мистецтво</a:t>
            </a:r>
            <a:endParaRPr lang="ru-RU" sz="8800" b="1" i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161763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Різьблені рельєфні зображення в Паленке і Копані</a:t>
            </a:r>
          </a:p>
          <a:p>
            <a:pPr algn="ctr">
              <a:buNone/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вважаються одними з найкращих. Витонченість і грація</a:t>
            </a:r>
          </a:p>
          <a:p>
            <a:pPr algn="ctr">
              <a:buNone/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зображень людини на цих пам'ятках архітектури майя</a:t>
            </a:r>
          </a:p>
          <a:p>
            <a:pPr algn="ctr">
              <a:buNone/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нагадують класичні форми Стародавньої Греції.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a11-1.jpg"/>
          <p:cNvPicPr>
            <a:picLocks noChangeAspect="1"/>
          </p:cNvPicPr>
          <p:nvPr/>
        </p:nvPicPr>
        <p:blipFill>
          <a:blip r:embed="rId2" cstate="print">
            <a:lum bright="-10000" contrast="20000"/>
          </a:blip>
          <a:stretch>
            <a:fillRect/>
          </a:stretch>
        </p:blipFill>
        <p:spPr>
          <a:xfrm>
            <a:off x="1000100" y="3571876"/>
            <a:ext cx="7423942" cy="297180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bg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0" cap="rnd">
            <a:solidFill>
              <a:srgbClr val="6666FF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2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6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4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8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3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uk-UA" sz="8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Архітектура</a:t>
            </a:r>
            <a:endParaRPr lang="ru-RU" sz="8000" b="1" i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4" name="Рисунок 3" descr="20100503021310243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3498013" y="2343754"/>
            <a:ext cx="5503143" cy="4400035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bg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0" cap="rnd">
            <a:solidFill>
              <a:srgbClr val="6666FF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929718" cy="5572140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Найбільш відомі своєю архітектурою міста майанської цивілізації: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Чічен-Ітца, Тікаль, Ушмаль, Пеленке та інші. В центрі міста як 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знаходилася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піраміда, поруч з якою 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 розташовані інші 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Менші піраміди, 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державні 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 релігійні споруди,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площадки для гри в м'яч 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інші. 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6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2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28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8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88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48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84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68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480"/>
                            </p:stCondLst>
                            <p:childTnLst>
                              <p:par>
                                <p:cTn id="6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800"/>
                            </p:stCondLst>
                            <p:childTnLst>
                              <p:par>
                                <p:cTn id="6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uk-UA" sz="8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Писемність</a:t>
            </a:r>
            <a:endParaRPr lang="ru-RU" sz="8800" b="1" i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4" name="Рисунок 3" descr="Writings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71406" y="1357298"/>
            <a:ext cx="5214942" cy="358038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bg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0" cap="rnd">
            <a:solidFill>
              <a:srgbClr val="6666FF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Писемність майя                                  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часто називають         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гліфами або      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ієрогліфами з-за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поверхневої схожості з                                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ієрогліфами                                 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Стародавнього Єгипту.                                   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Писемність майя 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являла собою комбінацію фонетичних символів і 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логограм. З цієї причини її частіше за все класифікують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логографічну писемність. Загалом близько 500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символів було у використанні.</a:t>
            </a:r>
          </a:p>
          <a:p>
            <a:endParaRPr lang="ru-RU" sz="2400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4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8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12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60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44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4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680"/>
                            </p:stCondLst>
                            <p:childTnLst>
                              <p:par>
                                <p:cTn id="6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600"/>
                            </p:stCondLst>
                            <p:childTnLst>
                              <p:par>
                                <p:cTn id="6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32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5232A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400"/>
                            </p:stCondLst>
                            <p:childTnLst>
                              <p:par>
                                <p:cTn id="8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8">
      <a:dk1>
        <a:srgbClr val="000000"/>
      </a:dk1>
      <a:lt1>
        <a:sysClr val="window" lastClr="FFFFFF"/>
      </a:lt1>
      <a:dk2>
        <a:srgbClr val="191529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800</TotalTime>
  <Words>582</Words>
  <Application>Microsoft Office PowerPoint</Application>
  <PresentationFormat>Экран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Слайд 1</vt:lpstr>
      <vt:lpstr>Слайд 2</vt:lpstr>
      <vt:lpstr>Слайд 3</vt:lpstr>
      <vt:lpstr>Історія. Періодизація </vt:lpstr>
      <vt:lpstr>Структура суспільства       і економіка </vt:lpstr>
      <vt:lpstr>Слайд 6</vt:lpstr>
      <vt:lpstr> Мистецтво</vt:lpstr>
      <vt:lpstr> Архітектура</vt:lpstr>
      <vt:lpstr> Писемність</vt:lpstr>
      <vt:lpstr>Наукові Досягнення</vt:lpstr>
      <vt:lpstr>Математика</vt:lpstr>
      <vt:lpstr>Астрономія  </vt:lpstr>
      <vt:lpstr>        Релігія</vt:lpstr>
      <vt:lpstr>Вся інформація взята з Вікіпедії, Вільної Енциклопедії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</dc:creator>
  <cp:lastModifiedBy>Alla</cp:lastModifiedBy>
  <cp:revision>76</cp:revision>
  <dcterms:created xsi:type="dcterms:W3CDTF">2011-09-16T17:51:59Z</dcterms:created>
  <dcterms:modified xsi:type="dcterms:W3CDTF">2012-12-10T19:18:25Z</dcterms:modified>
</cp:coreProperties>
</file>